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NanumGothicExtraBold"/>
      <p:bold r:id="rId16"/>
    </p:embeddedFont>
    <p:embeddedFont>
      <p:font typeface="Nanum Gothic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9" roundtripDataSignature="AMtx7miFB2svKGWwH6ZQZVXg0UkhDyZ3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anumGothic-regular.fntdata"/><Relationship Id="rId16" Type="http://schemas.openxmlformats.org/officeDocument/2006/relationships/font" Target="fonts/NanumGothicExtraBold-bold.fntdata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NanumGothic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ef38569c4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2ef38569c4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ef24b7c9aa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2ef24b7c9aa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f24b7c9aa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2ef24b7c9aa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ef24b7c9aa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g2ef24b7c9aa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f24b7c9a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2ef24b7c9a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f24b7c9aa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2ef24b7c9aa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1339750" y="2710050"/>
            <a:ext cx="4979400" cy="15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ko" sz="25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CUAI </a:t>
            </a:r>
            <a:r>
              <a:rPr b="1" lang="ko" sz="2500">
                <a:solidFill>
                  <a:srgbClr val="19264B"/>
                </a:solidFill>
              </a:rPr>
              <a:t>하계 컨퍼런스 CV 1</a:t>
            </a:r>
            <a:r>
              <a:rPr b="1" i="0" lang="ko" sz="25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팀</a:t>
            </a:r>
            <a:endParaRPr b="1" i="0" sz="25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lang="ko">
                <a:solidFill>
                  <a:srgbClr val="19264B"/>
                </a:solidFill>
              </a:rPr>
              <a:t>4</a:t>
            </a:r>
            <a:r>
              <a:rPr b="0" i="0" lang="ko" sz="14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.0</a:t>
            </a:r>
            <a:r>
              <a:rPr lang="ko">
                <a:solidFill>
                  <a:srgbClr val="19264B"/>
                </a:solidFill>
              </a:rPr>
              <a:t>7</a:t>
            </a:r>
            <a:r>
              <a:rPr b="0" i="0" lang="ko" sz="14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ko">
                <a:solidFill>
                  <a:srgbClr val="19264B"/>
                </a:solidFill>
              </a:rPr>
              <a:t>30</a:t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발표자 : </a:t>
            </a:r>
            <a:r>
              <a:rPr lang="ko" sz="1100">
                <a:solidFill>
                  <a:srgbClr val="19264B"/>
                </a:solidFill>
              </a:rPr>
              <a:t>성현우</a:t>
            </a:r>
            <a:endParaRPr b="0" i="0" sz="11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56;p1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7" name="Google Shape;5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ef38569c49_0_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5" name="Google Shape;155;g2ef38569c49_0_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6" name="Google Shape;156;g2ef38569c49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2ef38569c49_0_5"/>
          <p:cNvSpPr txBox="1"/>
          <p:nvPr/>
        </p:nvSpPr>
        <p:spPr>
          <a:xfrm>
            <a:off x="1408975" y="306875"/>
            <a:ext cx="718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Future Work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58" name="Google Shape;158;g2ef38569c49_0_5"/>
          <p:cNvSpPr txBox="1"/>
          <p:nvPr/>
        </p:nvSpPr>
        <p:spPr>
          <a:xfrm>
            <a:off x="1462825" y="1069600"/>
            <a:ext cx="7338000" cy="30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[1주차] 논문 분석 완료, ViT 아키텍처 구현, 데이터 선정</a:t>
            </a:r>
            <a:endParaRPr sz="160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[2주차] 데이터 전처리, 모델 학습(CNN, ViT, Hybrid-Architecture)</a:t>
            </a:r>
            <a:endParaRPr sz="160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[3주차] 최종 모델 성능 평가, 소논문 작성</a:t>
            </a:r>
            <a:endParaRPr sz="160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3" name="Google Shape;63;p2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" sz="2000" u="none" cap="none" strike="noStrike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스터디원 소개 및 만남 인증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66" name="Google Shape;66;p2"/>
          <p:cNvSpPr txBox="1"/>
          <p:nvPr/>
        </p:nvSpPr>
        <p:spPr>
          <a:xfrm>
            <a:off x="5489550" y="1820125"/>
            <a:ext cx="3492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스터디원 1 : </a:t>
            </a:r>
            <a:r>
              <a:rPr lang="ko"/>
              <a:t>성현우 (전자전기공학 19)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스터디원 2 : </a:t>
            </a:r>
            <a:r>
              <a:rPr lang="ko"/>
              <a:t>임현오 (응용통계 20)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스터디원 3 : </a:t>
            </a:r>
            <a:r>
              <a:rPr lang="ko"/>
              <a:t>정현석 (전자전기공학 21)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" name="Google Shape;67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8200" y="1327450"/>
            <a:ext cx="3566075" cy="289394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" name="Google Shape;73;p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4" name="Google Shape;7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3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" sz="2000" u="none" cap="none" strike="noStrike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목차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76" name="Google Shape;76;p3"/>
          <p:cNvSpPr txBox="1"/>
          <p:nvPr/>
        </p:nvSpPr>
        <p:spPr>
          <a:xfrm>
            <a:off x="1462825" y="1303950"/>
            <a:ext cx="7338000" cy="28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900"/>
              <a:buFont typeface="Nanum Gothic"/>
              <a:buAutoNum type="arabicPeriod"/>
            </a:pPr>
            <a:r>
              <a:rPr lang="ko" sz="190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Previous Competition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900"/>
              <a:buFont typeface="Nanum Gothic"/>
              <a:buAutoNum type="arabicPeriod"/>
            </a:pPr>
            <a:r>
              <a:rPr lang="ko" sz="190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Data-Efficient CNN/ViT Hybrid Architecture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900"/>
              <a:buFont typeface="Nanum Gothic"/>
              <a:buAutoNum type="arabicPeriod"/>
            </a:pPr>
            <a:r>
              <a:rPr lang="ko" sz="190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Proposed Hybrid Architecture Application for Bio-medical </a:t>
            </a:r>
            <a:endParaRPr sz="19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SzPts val="1900"/>
              <a:buFont typeface="Nanum Gothic"/>
              <a:buAutoNum type="arabicPeriod"/>
            </a:pPr>
            <a:r>
              <a:rPr lang="ko" sz="190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Future Work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82;p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3" name="Google Shape;8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" sz="2000" u="none" cap="none" strike="noStrike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Previous Competition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85" name="Google Shape;8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0950" y="1228875"/>
            <a:ext cx="2666999" cy="79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4"/>
          <p:cNvPicPr preferRelativeResize="0"/>
          <p:nvPr/>
        </p:nvPicPr>
        <p:blipFill rotWithShape="1">
          <a:blip r:embed="rId5">
            <a:alphaModFix/>
          </a:blip>
          <a:srcRect b="0" l="0" r="0" t="41342"/>
          <a:stretch/>
        </p:blipFill>
        <p:spPr>
          <a:xfrm>
            <a:off x="1500950" y="3127450"/>
            <a:ext cx="4254762" cy="988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5700" y="1804850"/>
            <a:ext cx="3215150" cy="226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4"/>
          <p:cNvSpPr txBox="1"/>
          <p:nvPr/>
        </p:nvSpPr>
        <p:spPr>
          <a:xfrm>
            <a:off x="1501000" y="2352900"/>
            <a:ext cx="4605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무인 판매대에 배치된 상품을 여러 각도의 멀티카메라로 촬영한 영상을 활용하여, 딥러닝 기반으로 서로 겹쳐진 상품들을 인식하고 재고 관리 성공률을 평가할 수 있는 DEEP NEURAL NETWORK를 개발</a:t>
            </a:r>
            <a:endParaRPr sz="15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89" name="Google Shape;89;p4"/>
          <p:cNvSpPr txBox="1"/>
          <p:nvPr/>
        </p:nvSpPr>
        <p:spPr>
          <a:xfrm>
            <a:off x="1500950" y="4349175"/>
            <a:ext cx="55446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2"/>
                </a:solidFill>
              </a:rPr>
              <a:t>YOLOv3 아키텍처 모델학습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ef24b7c9aa_2_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5" name="Google Shape;95;g2ef24b7c9aa_2_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6" name="Google Shape;96;g2ef24b7c9aa_2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g2ef24b7c9aa_2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8975" y="1519175"/>
            <a:ext cx="3018350" cy="348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2ef24b7c9aa_2_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2625" y="928950"/>
            <a:ext cx="3124701" cy="5902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2ef24b7c9aa_2_7"/>
          <p:cNvSpPr/>
          <p:nvPr/>
        </p:nvSpPr>
        <p:spPr>
          <a:xfrm>
            <a:off x="5881375" y="2376425"/>
            <a:ext cx="3005700" cy="91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900"/>
              <a:t>Computer Vison 분야</a:t>
            </a:r>
            <a:endParaRPr b="1" sz="1900"/>
          </a:p>
        </p:txBody>
      </p:sp>
      <p:pic>
        <p:nvPicPr>
          <p:cNvPr id="100" name="Google Shape;100;g2ef24b7c9aa_2_7"/>
          <p:cNvPicPr preferRelativeResize="0"/>
          <p:nvPr/>
        </p:nvPicPr>
        <p:blipFill rotWithShape="1">
          <a:blip r:embed="rId6">
            <a:alphaModFix/>
          </a:blip>
          <a:srcRect b="0" l="0" r="72999" t="49619"/>
          <a:stretch/>
        </p:blipFill>
        <p:spPr>
          <a:xfrm flipH="1" rot="-5400000">
            <a:off x="5382513" y="217012"/>
            <a:ext cx="1074000" cy="298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2ef24b7c9aa_2_7"/>
          <p:cNvSpPr txBox="1"/>
          <p:nvPr/>
        </p:nvSpPr>
        <p:spPr>
          <a:xfrm>
            <a:off x="1302625" y="125550"/>
            <a:ext cx="718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ko" sz="2000">
                <a:solidFill>
                  <a:srgbClr val="202648"/>
                </a:solidFill>
              </a:rPr>
              <a:t>Data-Efficient CNN/ViT Hybrid Architecture</a:t>
            </a:r>
            <a:endParaRPr b="0" i="0" sz="2000" u="none" cap="none" strike="noStrike">
              <a:solidFill>
                <a:srgbClr val="202648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ef24b7c9aa_4_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7" name="Google Shape;107;g2ef24b7c9aa_4_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8" name="Google Shape;108;g2ef24b7c9aa_4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2ef24b7c9aa_4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3500" y="951875"/>
            <a:ext cx="7658099" cy="3951907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2ef24b7c9aa_4_0"/>
          <p:cNvSpPr txBox="1"/>
          <p:nvPr/>
        </p:nvSpPr>
        <p:spPr>
          <a:xfrm>
            <a:off x="1302625" y="125550"/>
            <a:ext cx="718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ko" sz="2000">
                <a:solidFill>
                  <a:srgbClr val="202648"/>
                </a:solidFill>
              </a:rPr>
              <a:t>Data-Efficient CNN/ViT Hybrid Architecture</a:t>
            </a:r>
            <a:endParaRPr b="0" i="0" sz="2000" u="none" cap="none" strike="noStrike">
              <a:solidFill>
                <a:srgbClr val="202648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ef24b7c9aa_4_12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6" name="Google Shape;116;g2ef24b7c9aa_4_12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7" name="Google Shape;117;g2ef24b7c9aa_4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2ef24b7c9aa_4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1763" y="799475"/>
            <a:ext cx="5069225" cy="81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ef24b7c9aa_4_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7725" y="1708287"/>
            <a:ext cx="3140176" cy="28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2ef24b7c9aa_4_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71150" y="1683300"/>
            <a:ext cx="2106525" cy="289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g2ef24b7c9aa_4_12"/>
          <p:cNvSpPr txBox="1"/>
          <p:nvPr/>
        </p:nvSpPr>
        <p:spPr>
          <a:xfrm>
            <a:off x="1302625" y="125550"/>
            <a:ext cx="718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ko" sz="2000">
                <a:solidFill>
                  <a:srgbClr val="202648"/>
                </a:solidFill>
              </a:rPr>
              <a:t>Data-Efficient CNN/ViT Hybrid Architecture</a:t>
            </a:r>
            <a:endParaRPr b="0" i="0" sz="2000" u="none" cap="none" strike="noStrike">
              <a:solidFill>
                <a:srgbClr val="202648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22" name="Google Shape;122;g2ef24b7c9aa_4_12"/>
          <p:cNvSpPr txBox="1"/>
          <p:nvPr/>
        </p:nvSpPr>
        <p:spPr>
          <a:xfrm>
            <a:off x="1502150" y="4648025"/>
            <a:ext cx="7506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999999"/>
                </a:solidFill>
              </a:rPr>
              <a:t>[Training data-efficient image transformers &amp; distillation through attention, H.Tourvan, 2021]</a:t>
            </a:r>
            <a:endParaRPr b="1" sz="13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ef24b7c9aa_1_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8" name="Google Shape;128;g2ef24b7c9aa_1_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9" name="Google Shape;129;g2ef24b7c9aa_1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g2ef24b7c9aa_1_7"/>
          <p:cNvSpPr txBox="1"/>
          <p:nvPr/>
        </p:nvSpPr>
        <p:spPr>
          <a:xfrm>
            <a:off x="1408975" y="306875"/>
            <a:ext cx="718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Proposed Hybrid-Architecture for Bio-medical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31" name="Google Shape;131;g2ef24b7c9aa_1_7"/>
          <p:cNvSpPr/>
          <p:nvPr/>
        </p:nvSpPr>
        <p:spPr>
          <a:xfrm>
            <a:off x="1643700" y="1140375"/>
            <a:ext cx="3295200" cy="3311100"/>
          </a:xfrm>
          <a:prstGeom prst="roundRect">
            <a:avLst>
              <a:gd fmla="val 9308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2ef24b7c9aa_1_7"/>
          <p:cNvSpPr/>
          <p:nvPr/>
        </p:nvSpPr>
        <p:spPr>
          <a:xfrm>
            <a:off x="1920450" y="978200"/>
            <a:ext cx="2741700" cy="343200"/>
          </a:xfrm>
          <a:prstGeom prst="roundRect">
            <a:avLst>
              <a:gd fmla="val 9308" name="adj"/>
            </a:avLst>
          </a:prstGeom>
          <a:solidFill>
            <a:srgbClr val="5BEC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lt1"/>
                </a:solidFill>
              </a:rPr>
              <a:t>Limitation of ViT Architecture</a:t>
            </a:r>
            <a:endParaRPr b="1" sz="1300">
              <a:solidFill>
                <a:schemeClr val="lt1"/>
              </a:solidFill>
            </a:endParaRPr>
          </a:p>
        </p:txBody>
      </p:sp>
      <p:pic>
        <p:nvPicPr>
          <p:cNvPr id="133" name="Google Shape;133;g2ef24b7c9aa_1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1100" y="1386725"/>
            <a:ext cx="2940377" cy="1517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2ef24b7c9aa_1_7"/>
          <p:cNvSpPr txBox="1"/>
          <p:nvPr/>
        </p:nvSpPr>
        <p:spPr>
          <a:xfrm>
            <a:off x="1675189" y="2969400"/>
            <a:ext cx="3232200" cy="12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매우 많은 학습 데이터가 요구됨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매우 많은 연산량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chemeClr val="dk1"/>
                </a:solidFill>
              </a:rPr>
              <a:t>→ Solution: Hybrid Architecture (CNN/ViT)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chemeClr val="lt1"/>
                </a:solidFill>
                <a:highlight>
                  <a:srgbClr val="5BEC73"/>
                </a:highlight>
              </a:rPr>
              <a:t>→ Data Efficiency한 모델 학습 가능, 상대적으로 가벼운 모델</a:t>
            </a:r>
            <a:endParaRPr b="1" sz="1100">
              <a:solidFill>
                <a:schemeClr val="lt1"/>
              </a:solidFill>
              <a:highlight>
                <a:srgbClr val="5BEC73"/>
              </a:highlight>
            </a:endParaRPr>
          </a:p>
        </p:txBody>
      </p:sp>
      <p:pic>
        <p:nvPicPr>
          <p:cNvPr id="135" name="Google Shape;135;g2ef24b7c9aa_1_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2925" y="888838"/>
            <a:ext cx="2260550" cy="336582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ef24b7c9aa_1_7"/>
          <p:cNvSpPr txBox="1"/>
          <p:nvPr/>
        </p:nvSpPr>
        <p:spPr>
          <a:xfrm>
            <a:off x="1502150" y="4648025"/>
            <a:ext cx="7506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999999"/>
                </a:solidFill>
              </a:rPr>
              <a:t>[</a:t>
            </a:r>
            <a:r>
              <a:rPr b="1" lang="ko" sz="1300">
                <a:solidFill>
                  <a:srgbClr val="999999"/>
                </a:solidFill>
              </a:rPr>
              <a:t>Training data-efficient image transformers &amp; distillation through attention, H.Tourvan, 2021]</a:t>
            </a:r>
            <a:endParaRPr b="1" sz="13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ef24b7c9aa_3_1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2" name="Google Shape;142;g2ef24b7c9aa_3_1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3" name="Google Shape;143;g2ef24b7c9aa_3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ef24b7c9aa_3_10"/>
          <p:cNvSpPr txBox="1"/>
          <p:nvPr/>
        </p:nvSpPr>
        <p:spPr>
          <a:xfrm>
            <a:off x="1408975" y="306875"/>
            <a:ext cx="718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Proposed Hybrid-Architecture for Bio-medical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145" name="Google Shape;145;g2ef24b7c9aa_3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7150" y="888838"/>
            <a:ext cx="2260550" cy="336582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2ef24b7c9aa_3_10"/>
          <p:cNvSpPr txBox="1"/>
          <p:nvPr/>
        </p:nvSpPr>
        <p:spPr>
          <a:xfrm>
            <a:off x="1502150" y="4648025"/>
            <a:ext cx="7506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999999"/>
                </a:solidFill>
              </a:rPr>
              <a:t>[Training data-efficient image transformers &amp; distillation through attention, H.Tourvan, 2021]</a:t>
            </a:r>
            <a:endParaRPr b="1" sz="1300">
              <a:solidFill>
                <a:srgbClr val="999999"/>
              </a:solidFill>
            </a:endParaRPr>
          </a:p>
        </p:txBody>
      </p:sp>
      <p:pic>
        <p:nvPicPr>
          <p:cNvPr id="147" name="Google Shape;147;g2ef24b7c9aa_3_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3375" y="1109813"/>
            <a:ext cx="2343150" cy="206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ef24b7c9aa_3_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02512" y="2704875"/>
            <a:ext cx="4623224" cy="107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2ef24b7c9aa_3_10"/>
          <p:cNvSpPr txBox="1"/>
          <p:nvPr/>
        </p:nvSpPr>
        <p:spPr>
          <a:xfrm>
            <a:off x="3183250" y="1061750"/>
            <a:ext cx="2107800" cy="6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FF0000"/>
                </a:solidFill>
              </a:rPr>
              <a:t>Normal</a:t>
            </a:r>
            <a:endParaRPr b="1" sz="15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FF0000"/>
                </a:solidFill>
              </a:rPr>
              <a:t>vs. Abnormal</a:t>
            </a:r>
            <a:endParaRPr b="1" sz="15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